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Ignacio Calderon Gomez" initials="JICG" lastIdx="2" clrIdx="0">
    <p:extLst>
      <p:ext uri="{19B8F6BF-5375-455C-9EA6-DF929625EA0E}">
        <p15:presenceInfo xmlns:p15="http://schemas.microsoft.com/office/powerpoint/2012/main" userId="5928754ad36ef1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3399"/>
    <a:srgbClr val="006699"/>
    <a:srgbClr val="FFCC00"/>
    <a:srgbClr val="FCFCFC"/>
    <a:srgbClr val="FFFFFF"/>
    <a:srgbClr val="FF0000"/>
    <a:srgbClr val="0066FF"/>
    <a:srgbClr val="00CC66"/>
    <a:srgbClr val="2C4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27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068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656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569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031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30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727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940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343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10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169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55D6B-A3C9-42BF-AEEA-78532733CE32}" type="datetimeFigureOut">
              <a:rPr lang="es-MX" smtClean="0"/>
              <a:t>18/04/2026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EE0E4-EF5D-4837-96A2-B8AE8DE9E7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294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microsoft.com/office/2007/relationships/hdphoto" Target="../media/hdphoto8.wdp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mbo 17">
            <a:extLst>
              <a:ext uri="{FF2B5EF4-FFF2-40B4-BE49-F238E27FC236}">
                <a16:creationId xmlns:a16="http://schemas.microsoft.com/office/drawing/2014/main" id="{762FF1FE-9916-426B-9547-486B348154A1}"/>
              </a:ext>
            </a:extLst>
          </p:cNvPr>
          <p:cNvSpPr/>
          <p:nvPr/>
        </p:nvSpPr>
        <p:spPr>
          <a:xfrm>
            <a:off x="3124408" y="381897"/>
            <a:ext cx="4821259" cy="4587223"/>
          </a:xfrm>
          <a:prstGeom prst="diamond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Rombo 54">
            <a:extLst>
              <a:ext uri="{FF2B5EF4-FFF2-40B4-BE49-F238E27FC236}">
                <a16:creationId xmlns:a16="http://schemas.microsoft.com/office/drawing/2014/main" id="{5A78076B-DA1F-47C0-BAF0-0B429823A3B2}"/>
              </a:ext>
            </a:extLst>
          </p:cNvPr>
          <p:cNvSpPr/>
          <p:nvPr/>
        </p:nvSpPr>
        <p:spPr>
          <a:xfrm>
            <a:off x="563629" y="1592366"/>
            <a:ext cx="4821259" cy="4587223"/>
          </a:xfrm>
          <a:prstGeom prst="diamond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Rombo 53">
            <a:extLst>
              <a:ext uri="{FF2B5EF4-FFF2-40B4-BE49-F238E27FC236}">
                <a16:creationId xmlns:a16="http://schemas.microsoft.com/office/drawing/2014/main" id="{30DC9E74-175C-4D43-AE87-928EAAACD5E7}"/>
              </a:ext>
            </a:extLst>
          </p:cNvPr>
          <p:cNvSpPr/>
          <p:nvPr/>
        </p:nvSpPr>
        <p:spPr>
          <a:xfrm>
            <a:off x="5384888" y="721498"/>
            <a:ext cx="5611518" cy="5415003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Rombo 52">
            <a:extLst>
              <a:ext uri="{FF2B5EF4-FFF2-40B4-BE49-F238E27FC236}">
                <a16:creationId xmlns:a16="http://schemas.microsoft.com/office/drawing/2014/main" id="{FD9C3619-EF3B-4C55-A505-1FFC73DBD1C5}"/>
              </a:ext>
            </a:extLst>
          </p:cNvPr>
          <p:cNvSpPr/>
          <p:nvPr/>
        </p:nvSpPr>
        <p:spPr>
          <a:xfrm>
            <a:off x="3747173" y="991449"/>
            <a:ext cx="1002012" cy="910010"/>
          </a:xfrm>
          <a:prstGeom prst="diamond">
            <a:avLst/>
          </a:prstGeom>
          <a:solidFill>
            <a:schemeClr val="tx1">
              <a:lumMod val="95000"/>
              <a:lumOff val="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ombo 51">
            <a:extLst>
              <a:ext uri="{FF2B5EF4-FFF2-40B4-BE49-F238E27FC236}">
                <a16:creationId xmlns:a16="http://schemas.microsoft.com/office/drawing/2014/main" id="{569F0566-2F66-4FA9-9F7A-7602A85E8AC8}"/>
              </a:ext>
            </a:extLst>
          </p:cNvPr>
          <p:cNvSpPr/>
          <p:nvPr/>
        </p:nvSpPr>
        <p:spPr>
          <a:xfrm>
            <a:off x="3904329" y="5269579"/>
            <a:ext cx="1002012" cy="91001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E9CAFC6-FDE5-4458-82F8-6E92F10B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69" t="1174" r="13938" b="1174"/>
          <a:stretch>
            <a:fillRect/>
          </a:stretch>
        </p:blipFill>
        <p:spPr>
          <a:xfrm>
            <a:off x="8021608" y="3028111"/>
            <a:ext cx="3704743" cy="3260952"/>
          </a:xfrm>
          <a:custGeom>
            <a:avLst/>
            <a:gdLst>
              <a:gd name="connsiteX0" fmla="*/ 4195482 w 8390964"/>
              <a:gd name="connsiteY0" fmla="*/ 0 h 6697025"/>
              <a:gd name="connsiteX1" fmla="*/ 8390964 w 8390964"/>
              <a:gd name="connsiteY1" fmla="*/ 3348513 h 6697025"/>
              <a:gd name="connsiteX2" fmla="*/ 4195482 w 8390964"/>
              <a:gd name="connsiteY2" fmla="*/ 6697025 h 6697025"/>
              <a:gd name="connsiteX3" fmla="*/ 0 w 8390964"/>
              <a:gd name="connsiteY3" fmla="*/ 3348513 h 669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0964" h="6697025">
                <a:moveTo>
                  <a:pt x="4195482" y="0"/>
                </a:moveTo>
                <a:lnTo>
                  <a:pt x="8390964" y="3348513"/>
                </a:lnTo>
                <a:lnTo>
                  <a:pt x="4195482" y="6697025"/>
                </a:lnTo>
                <a:lnTo>
                  <a:pt x="0" y="3348513"/>
                </a:ln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8DAE7C-E9D3-4209-A8D6-2F839FDFFC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6" t="7568" r="21238"/>
          <a:stretch>
            <a:fillRect/>
          </a:stretch>
        </p:blipFill>
        <p:spPr>
          <a:xfrm>
            <a:off x="864835" y="1148097"/>
            <a:ext cx="3884350" cy="3465612"/>
          </a:xfrm>
          <a:custGeom>
            <a:avLst/>
            <a:gdLst>
              <a:gd name="connsiteX0" fmla="*/ 1528483 w 3056965"/>
              <a:gd name="connsiteY0" fmla="*/ 0 h 2476495"/>
              <a:gd name="connsiteX1" fmla="*/ 3056965 w 3056965"/>
              <a:gd name="connsiteY1" fmla="*/ 1238248 h 2476495"/>
              <a:gd name="connsiteX2" fmla="*/ 1528483 w 3056965"/>
              <a:gd name="connsiteY2" fmla="*/ 2476495 h 2476495"/>
              <a:gd name="connsiteX3" fmla="*/ 0 w 3056965"/>
              <a:gd name="connsiteY3" fmla="*/ 1238248 h 247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6965" h="2476495">
                <a:moveTo>
                  <a:pt x="1528483" y="0"/>
                </a:moveTo>
                <a:lnTo>
                  <a:pt x="3056965" y="1238248"/>
                </a:lnTo>
                <a:lnTo>
                  <a:pt x="1528483" y="2476495"/>
                </a:lnTo>
                <a:lnTo>
                  <a:pt x="0" y="1238248"/>
                </a:lnTo>
                <a:close/>
              </a:path>
            </a:pathLst>
          </a:custGeom>
          <a:ln w="28575">
            <a:solidFill>
              <a:srgbClr val="003366"/>
            </a:solidFill>
          </a:ln>
        </p:spPr>
      </p:pic>
      <p:sp>
        <p:nvSpPr>
          <p:cNvPr id="2" name="Rombo 1">
            <a:extLst>
              <a:ext uri="{FF2B5EF4-FFF2-40B4-BE49-F238E27FC236}">
                <a16:creationId xmlns:a16="http://schemas.microsoft.com/office/drawing/2014/main" id="{9986F0CD-0929-4D52-84ED-DCC8E2B8A8EA}"/>
              </a:ext>
            </a:extLst>
          </p:cNvPr>
          <p:cNvSpPr/>
          <p:nvPr/>
        </p:nvSpPr>
        <p:spPr>
          <a:xfrm>
            <a:off x="3425782" y="532499"/>
            <a:ext cx="6144662" cy="5793002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4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3CAD4C-B5CE-4BDB-B375-A19F25BE9660}"/>
              </a:ext>
            </a:extLst>
          </p:cNvPr>
          <p:cNvSpPr txBox="1"/>
          <p:nvPr/>
        </p:nvSpPr>
        <p:spPr>
          <a:xfrm>
            <a:off x="3831759" y="2754487"/>
            <a:ext cx="5332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Barlow Semi Condensed ExtraBold" panose="00000906000000000000" pitchFamily="50" charset="0"/>
                <a:cs typeface="Arial" panose="020B0604020202020204" pitchFamily="34" charset="0"/>
              </a:rPr>
              <a:t>LÍNEA CURRICULAR GEOTECNIA </a:t>
            </a:r>
          </a:p>
          <a:p>
            <a:pPr algn="ctr"/>
            <a:r>
              <a:rPr lang="es-MX" sz="4000" b="1" dirty="0">
                <a:latin typeface="Barlow Semi Condensed ExtraBold" panose="00000906000000000000" pitchFamily="50" charset="0"/>
                <a:cs typeface="Arial" panose="020B0604020202020204" pitchFamily="34" charset="0"/>
              </a:rPr>
              <a:t>T.V.</a:t>
            </a:r>
          </a:p>
        </p:txBody>
      </p:sp>
      <p:sp>
        <p:nvSpPr>
          <p:cNvPr id="60" name="Rombo 59">
            <a:extLst>
              <a:ext uri="{FF2B5EF4-FFF2-40B4-BE49-F238E27FC236}">
                <a16:creationId xmlns:a16="http://schemas.microsoft.com/office/drawing/2014/main" id="{57D3ABC7-CFA4-4C7D-9A98-6B718C463BF0}"/>
              </a:ext>
            </a:extLst>
          </p:cNvPr>
          <p:cNvSpPr/>
          <p:nvPr/>
        </p:nvSpPr>
        <p:spPr>
          <a:xfrm>
            <a:off x="9646385" y="858082"/>
            <a:ext cx="1002012" cy="910010"/>
          </a:xfrm>
          <a:prstGeom prst="diamon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5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BA94434-5EB0-40B2-B17C-6E8FCAABBCED}"/>
              </a:ext>
            </a:extLst>
          </p:cNvPr>
          <p:cNvSpPr txBox="1"/>
          <p:nvPr/>
        </p:nvSpPr>
        <p:spPr>
          <a:xfrm>
            <a:off x="2497002" y="305476"/>
            <a:ext cx="767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GEOTÉCNICO DE CIMENTACIONES COMPENSADAS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D101EB-C46A-4AC7-874D-C7D35F4B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2" y="2765849"/>
            <a:ext cx="5512805" cy="23425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A392F52-F163-437C-A4FB-9E8A0A67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50" y="2750611"/>
            <a:ext cx="5548664" cy="23578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4">
            <a:extLst>
              <a:ext uri="{FF2B5EF4-FFF2-40B4-BE49-F238E27FC236}">
                <a16:creationId xmlns:a16="http://schemas.microsoft.com/office/drawing/2014/main" id="{8C654E96-48F9-4AD6-B91E-BD1069A36B42}"/>
              </a:ext>
            </a:extLst>
          </p:cNvPr>
          <p:cNvSpPr/>
          <p:nvPr/>
        </p:nvSpPr>
        <p:spPr>
          <a:xfrm>
            <a:off x="4040724" y="1671618"/>
            <a:ext cx="424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latin typeface="Arial" panose="020B0604020202020204" pitchFamily="34" charset="0"/>
              </a:rPr>
              <a:t>ESTABILIDAD DE TALUDES</a:t>
            </a:r>
            <a:endParaRPr lang="es-MX" b="1" u="sng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2301D51-32BD-47C0-BF2F-E38A141405B3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18E82B61-E5D2-4EF9-AA63-D38EA47EACFE}"/>
              </a:ext>
            </a:extLst>
          </p:cNvPr>
          <p:cNvCxnSpPr>
            <a:cxnSpLocks/>
            <a:stCxn id="8" idx="1"/>
            <a:endCxn id="6" idx="0"/>
          </p:cNvCxnSpPr>
          <p:nvPr/>
        </p:nvCxnSpPr>
        <p:spPr>
          <a:xfrm rot="10800000" flipV="1">
            <a:off x="3361786" y="1856283"/>
            <a:ext cx="678939" cy="909565"/>
          </a:xfrm>
          <a:prstGeom prst="bentConnector2">
            <a:avLst/>
          </a:prstGeom>
          <a:ln w="127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FC324EB4-4403-4398-8C86-E276B097803D}"/>
              </a:ext>
            </a:extLst>
          </p:cNvPr>
          <p:cNvCxnSpPr>
            <a:stCxn id="8" idx="3"/>
            <a:endCxn id="7" idx="0"/>
          </p:cNvCxnSpPr>
          <p:nvPr/>
        </p:nvCxnSpPr>
        <p:spPr>
          <a:xfrm>
            <a:off x="8280824" y="1856284"/>
            <a:ext cx="828758" cy="894327"/>
          </a:xfrm>
          <a:prstGeom prst="bentConnector2">
            <a:avLst/>
          </a:prstGeom>
          <a:ln w="127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98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15C7C35-4F68-4032-9702-FB73BDAE76FB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CB9FBA-8B31-45BC-885B-0FEE78D9C360}"/>
              </a:ext>
            </a:extLst>
          </p:cNvPr>
          <p:cNvSpPr txBox="1"/>
          <p:nvPr/>
        </p:nvSpPr>
        <p:spPr>
          <a:xfrm>
            <a:off x="629664" y="583016"/>
            <a:ext cx="809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GEOTÉCNICO DE CIMENTACIONES PROFUNDAS</a:t>
            </a:r>
          </a:p>
          <a:p>
            <a:endParaRPr lang="es-MX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4">
            <a:extLst>
              <a:ext uri="{FF2B5EF4-FFF2-40B4-BE49-F238E27FC236}">
                <a16:creationId xmlns:a16="http://schemas.microsoft.com/office/drawing/2014/main" id="{A70DED33-DBF9-4024-9A72-406953BB75F0}"/>
              </a:ext>
            </a:extLst>
          </p:cNvPr>
          <p:cNvSpPr/>
          <p:nvPr/>
        </p:nvSpPr>
        <p:spPr>
          <a:xfrm>
            <a:off x="2069774" y="1565461"/>
            <a:ext cx="59937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effectLst/>
                <a:latin typeface="Arial" panose="020B0604020202020204" pitchFamily="34" charset="0"/>
              </a:rPr>
              <a:t>Capacidad de carga por fricción.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</a:rPr>
              <a:t>Capacidad de carga por punta.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</a:rPr>
              <a:t>Asentamientos elásticos.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</a:rPr>
              <a:t>Asentamientos diferidos.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effectLst/>
                <a:latin typeface="Arial" panose="020B0604020202020204" pitchFamily="34" charset="0"/>
              </a:rPr>
              <a:t>Procedimientos generales de construcción.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0EAC3F-9F7D-4AA4-9257-DFF9CD86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450" y="4055882"/>
            <a:ext cx="3474799" cy="26060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67491E-411A-4E64-8AAC-977D5B8B5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96" y="4055882"/>
            <a:ext cx="3558292" cy="2668720"/>
          </a:xfrm>
          <a:prstGeom prst="rect">
            <a:avLst/>
          </a:prstGeom>
          <a:effectLst>
            <a:innerShdw blurRad="114300">
              <a:prstClr val="black"/>
            </a:innerShdw>
            <a:softEdge rad="127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3FFC5E-0467-4A69-B8DC-09744726C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7521" y="0"/>
            <a:ext cx="4094480" cy="25196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EA4B30-EBE3-48C6-9DCA-D69B720DB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017" y="4059245"/>
            <a:ext cx="2591167" cy="260273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2184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D6DF75C-C885-409D-AA06-FC48A075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42" y="715658"/>
            <a:ext cx="4674156" cy="50857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931650C-4758-4CD4-B79F-B208D66D3C8E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8DADE83-7704-438F-A3CB-8B66889E5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30" y="639789"/>
            <a:ext cx="4754011" cy="516157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4">
            <a:extLst>
              <a:ext uri="{FF2B5EF4-FFF2-40B4-BE49-F238E27FC236}">
                <a16:creationId xmlns:a16="http://schemas.microsoft.com/office/drawing/2014/main" id="{DAD87A7D-8BCA-4D65-A076-17A27521F2D2}"/>
              </a:ext>
            </a:extLst>
          </p:cNvPr>
          <p:cNvSpPr/>
          <p:nvPr/>
        </p:nvSpPr>
        <p:spPr>
          <a:xfrm>
            <a:off x="938443" y="6065132"/>
            <a:ext cx="4708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latin typeface="Arial" panose="020B0604020202020204" pitchFamily="34" charset="0"/>
              </a:rPr>
              <a:t>Capacidad de carga vertical</a:t>
            </a:r>
            <a:endParaRPr lang="es-MX" b="1" u="sng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E05A9C5B-188C-4070-AEE0-9CF19351B41C}"/>
              </a:ext>
            </a:extLst>
          </p:cNvPr>
          <p:cNvSpPr/>
          <p:nvPr/>
        </p:nvSpPr>
        <p:spPr>
          <a:xfrm>
            <a:off x="6604133" y="6020034"/>
            <a:ext cx="4708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latin typeface="Arial" panose="020B0604020202020204" pitchFamily="34" charset="0"/>
              </a:rPr>
              <a:t>Capacidad de carga lateral</a:t>
            </a:r>
            <a:endParaRPr lang="es-MX" b="1" u="sng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8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ADB8F8B-835B-4CE5-82AD-0D37E51DE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06" y="595893"/>
            <a:ext cx="4973614" cy="540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34BCE-B065-454E-BB97-345811295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/>
        </p:blipFill>
        <p:spPr bwMode="auto">
          <a:xfrm>
            <a:off x="6567495" y="595893"/>
            <a:ext cx="5134022" cy="540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4DC28E5-36EC-4C39-8573-80E5094D847E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26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F8F81DC-E984-41CA-8481-C744F1BD8A1F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E612BE-6C83-40A4-BC93-CC6F123CB720}"/>
              </a:ext>
            </a:extLst>
          </p:cNvPr>
          <p:cNvSpPr txBox="1"/>
          <p:nvPr/>
        </p:nvSpPr>
        <p:spPr>
          <a:xfrm>
            <a:off x="2032000" y="1117600"/>
            <a:ext cx="812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INTEGRACIÓN INFORME GEOTÉCNICO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81AD70-EFBB-4263-A4B7-C4BE11FA8554}"/>
              </a:ext>
            </a:extLst>
          </p:cNvPr>
          <p:cNvSpPr txBox="1"/>
          <p:nvPr/>
        </p:nvSpPr>
        <p:spPr>
          <a:xfrm>
            <a:off x="2636520" y="1997839"/>
            <a:ext cx="69189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Introducción.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Alcances.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Geología.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Sismicidad.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Trabajos de campo.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Trabajos de laboratorio.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Estratigrafía y propiedades.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geotécnico.</a:t>
            </a:r>
          </a:p>
          <a:p>
            <a:pPr marL="285750" indent="-285750"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es-MX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recomendaciones.</a:t>
            </a:r>
          </a:p>
        </p:txBody>
      </p:sp>
      <p:pic>
        <p:nvPicPr>
          <p:cNvPr id="6" name="Gráfico 5" descr="Libro cerrado">
            <a:extLst>
              <a:ext uri="{FF2B5EF4-FFF2-40B4-BE49-F238E27FC236}">
                <a16:creationId xmlns:a16="http://schemas.microsoft.com/office/drawing/2014/main" id="{DDF7C088-B264-40F0-BB6A-A469AF778F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59288" y="3863598"/>
            <a:ext cx="2862322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04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5DA8C66-859E-48D2-8AF9-A3D11B471300}"/>
              </a:ext>
            </a:extLst>
          </p:cNvPr>
          <p:cNvSpPr/>
          <p:nvPr/>
        </p:nvSpPr>
        <p:spPr>
          <a:xfrm>
            <a:off x="292684" y="562187"/>
            <a:ext cx="6666915" cy="50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II. 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GEOLOGÍA APLICADA   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74917FD2-B079-4935-B7E7-B364263A3E88}"/>
              </a:ext>
            </a:extLst>
          </p:cNvPr>
          <p:cNvSpPr/>
          <p:nvPr/>
        </p:nvSpPr>
        <p:spPr>
          <a:xfrm>
            <a:off x="925466" y="0"/>
            <a:ext cx="996489" cy="562187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8E51F7D2-8980-4BD3-9938-FA2A3EC45C73}"/>
              </a:ext>
            </a:extLst>
          </p:cNvPr>
          <p:cNvSpPr/>
          <p:nvPr/>
        </p:nvSpPr>
        <p:spPr>
          <a:xfrm flipV="1">
            <a:off x="0" y="0"/>
            <a:ext cx="1423711" cy="190254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A8F453E-A7EF-4282-90C4-15D843889DFA}"/>
              </a:ext>
            </a:extLst>
          </p:cNvPr>
          <p:cNvSpPr/>
          <p:nvPr/>
        </p:nvSpPr>
        <p:spPr>
          <a:xfrm>
            <a:off x="1423710" y="1902542"/>
            <a:ext cx="80791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DATOS GEOLÓGICOS. </a:t>
            </a:r>
          </a:p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DESCRIPCIÓN DE SUELOS, ROCAS Y EXPLORACIÓN PARA:</a:t>
            </a:r>
          </a:p>
          <a:p>
            <a:pPr>
              <a:buClr>
                <a:srgbClr val="003366"/>
              </a:buClr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CIMENTACIONES EN ROCA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TALUDES EN ROCA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OBRAS SUBTERRÁNEAS 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BANCOS DE MATERIALES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2A3A2C-1C61-4575-9EB9-3F8637CD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353" y="3638005"/>
            <a:ext cx="4247878" cy="29295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364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24182F4-2512-4931-95DE-197F7A72BB91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68DAC1-982B-4B58-8DF9-75C3A7000C23}"/>
              </a:ext>
            </a:extLst>
          </p:cNvPr>
          <p:cNvSpPr txBox="1"/>
          <p:nvPr/>
        </p:nvSpPr>
        <p:spPr>
          <a:xfrm>
            <a:off x="3213463" y="763155"/>
            <a:ext cx="576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GEOLÓGICOS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BA1C01-DC55-4E3D-93DB-4FEFAC0D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248" y="3171490"/>
            <a:ext cx="3453548" cy="22990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4222E1-0334-4DB6-8E17-14B66D27B339}"/>
              </a:ext>
            </a:extLst>
          </p:cNvPr>
          <p:cNvSpPr txBox="1"/>
          <p:nvPr/>
        </p:nvSpPr>
        <p:spPr>
          <a:xfrm>
            <a:off x="733353" y="1538912"/>
            <a:ext cx="1080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Se aplican los principios geológicos a la investigación de los materiales naturales tierra, roca y agua superficial y subterránea implicados en el diseño, la construcción y la explotación de proyectos de ingeniería civil.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579FD9-A133-4E4D-B4C5-479FA4AEF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" t="-1" r="903" b="997"/>
          <a:stretch/>
        </p:blipFill>
        <p:spPr>
          <a:xfrm>
            <a:off x="692331" y="3203490"/>
            <a:ext cx="3395976" cy="22990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AAEC23-74A0-46F0-A0D1-D1B7C9881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737" y="3037944"/>
            <a:ext cx="3395976" cy="24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68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44252-ED83-483A-AF9A-DB6C606AB627}"/>
              </a:ext>
            </a:extLst>
          </p:cNvPr>
          <p:cNvSpPr txBox="1"/>
          <p:nvPr/>
        </p:nvSpPr>
        <p:spPr>
          <a:xfrm>
            <a:off x="3213463" y="478971"/>
            <a:ext cx="576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DE SUELOS Y ROCAS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047F20-FF66-446F-A992-8009F62C1B5F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29D7E0-0BA0-4E61-B7C1-2C366220F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9364" t="266" r="1677" b="88371"/>
          <a:stretch/>
        </p:blipFill>
        <p:spPr>
          <a:xfrm>
            <a:off x="6213342" y="1192047"/>
            <a:ext cx="4632961" cy="6444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B18562-087C-4A73-810A-2BBE24B7B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24" t="10753"/>
          <a:stretch/>
        </p:blipFill>
        <p:spPr>
          <a:xfrm>
            <a:off x="6296295" y="1836480"/>
            <a:ext cx="4467052" cy="45530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49E7B1-5CFB-4769-B4BE-00D3BE4EB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675" r="52795" b="75730"/>
          <a:stretch/>
        </p:blipFill>
        <p:spPr>
          <a:xfrm>
            <a:off x="1099817" y="1332410"/>
            <a:ext cx="4467051" cy="6008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8341AF-57FE-4CC5-ABE3-E63FEFD3F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04" r="52795"/>
          <a:stretch/>
        </p:blipFill>
        <p:spPr>
          <a:xfrm>
            <a:off x="979937" y="2063930"/>
            <a:ext cx="4467051" cy="38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0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08592C8-1E79-4115-BA86-BF49DEDC7E5D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C2AA39-FE47-4281-9694-3AC68BC0317D}"/>
              </a:ext>
            </a:extLst>
          </p:cNvPr>
          <p:cNvSpPr txBox="1"/>
          <p:nvPr/>
        </p:nvSpPr>
        <p:spPr>
          <a:xfrm>
            <a:off x="3213463" y="557348"/>
            <a:ext cx="576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EXPLORACIÓN PARA CIMENTACIONES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621155-A092-4EC6-A500-01FF0E8AF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" t="18958" r="62971"/>
          <a:stretch/>
        </p:blipFill>
        <p:spPr>
          <a:xfrm>
            <a:off x="1963505" y="2352144"/>
            <a:ext cx="2769326" cy="3948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EEFCC7C-9929-4F47-AB14-28F9CA7D16A4}"/>
              </a:ext>
            </a:extLst>
          </p:cNvPr>
          <p:cNvSpPr txBox="1"/>
          <p:nvPr/>
        </p:nvSpPr>
        <p:spPr>
          <a:xfrm>
            <a:off x="1332411" y="1271098"/>
            <a:ext cx="976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PERFORACIÓN DE BARRENOS CON RECUPERACIÓN DE MUESTRA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Definición de parámetros geo mecánicos en núcleos de roca (RQD), permeabilidad y monitoreo del nivel freático.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F1FBF0-4E1D-40B2-85C9-68F8B0C3E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1" t="18958" r="11661" b="34748"/>
          <a:stretch/>
        </p:blipFill>
        <p:spPr>
          <a:xfrm>
            <a:off x="6414165" y="2194428"/>
            <a:ext cx="3187338" cy="225552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2CDC8A-C070-493D-B18E-306CF8922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40" t="65609" b="1"/>
          <a:stretch/>
        </p:blipFill>
        <p:spPr>
          <a:xfrm>
            <a:off x="5482373" y="4625081"/>
            <a:ext cx="4929001" cy="16755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3100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61198F-2566-4C5A-B240-81143D8CC75F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056797-6E04-4321-803B-D12A227B57E7}"/>
              </a:ext>
            </a:extLst>
          </p:cNvPr>
          <p:cNvSpPr txBox="1"/>
          <p:nvPr/>
        </p:nvSpPr>
        <p:spPr>
          <a:xfrm>
            <a:off x="3398658" y="444215"/>
            <a:ext cx="576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EXPLORACIÓN PARA CIMENTACIONES </a:t>
            </a:r>
          </a:p>
        </p:txBody>
      </p:sp>
      <p:sp>
        <p:nvSpPr>
          <p:cNvPr id="4" name="8 CuadroTexto">
            <a:extLst>
              <a:ext uri="{FF2B5EF4-FFF2-40B4-BE49-F238E27FC236}">
                <a16:creationId xmlns:a16="http://schemas.microsoft.com/office/drawing/2014/main" id="{E7F18627-91EA-4B73-ACE9-FA8594BFF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90" y="1105513"/>
            <a:ext cx="1182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Caracterización del macizo rocoso por zonificación del RQD y permeabilidad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9582E4-3F70-4093-B3AC-D0806B43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865" y="1736033"/>
            <a:ext cx="6038660" cy="49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5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321CDD7-831A-4441-81A6-AAB65CDA9912}"/>
              </a:ext>
            </a:extLst>
          </p:cNvPr>
          <p:cNvSpPr txBox="1"/>
          <p:nvPr/>
        </p:nvSpPr>
        <p:spPr>
          <a:xfrm>
            <a:off x="711855" y="1632374"/>
            <a:ext cx="88729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I. CIMENTACIONES</a:t>
            </a:r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 PROFESOR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		ING. RICARDO RODRÍGUEZ GONZÁLEZ 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II. GEOLOGÍA APLICADA.</a:t>
            </a:r>
          </a:p>
          <a:p>
            <a:pPr lvl="0"/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PROFESORES:	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MIGUEL ÁNGEL RUVALCABA SEPÚLVEDA.</a:t>
            </a:r>
          </a:p>
          <a:p>
            <a:pPr lvl="0"/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                	ING. MAGDALENO MARTÍNEZ GOVEA.</a:t>
            </a:r>
          </a:p>
          <a:p>
            <a:pPr lvl="0"/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III. TALLER DE GEOTECNIA.</a:t>
            </a:r>
          </a:p>
          <a:p>
            <a:pPr lvl="0"/>
            <a:r>
              <a:rPr lang="es-MX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PROFESOR: 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ING. WILLIAM GARCÍA TORRES.</a:t>
            </a:r>
          </a:p>
          <a:p>
            <a:pPr lvl="0"/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IV. TÉCNICAS DE DRENAJE.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PROFESOR:		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ING. MIGUEL ÁNGEL GÓMEZ CASILLAS.</a:t>
            </a:r>
          </a:p>
        </p:txBody>
      </p:sp>
      <p:pic>
        <p:nvPicPr>
          <p:cNvPr id="7" name="Gráfico 6" descr="Obreros de la construcción">
            <a:extLst>
              <a:ext uri="{FF2B5EF4-FFF2-40B4-BE49-F238E27FC236}">
                <a16:creationId xmlns:a16="http://schemas.microsoft.com/office/drawing/2014/main" id="{90A31228-AF03-45ED-B67D-AA7D262BEA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98424" y="4661747"/>
            <a:ext cx="2351914" cy="235191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3A423F8-9737-4EEC-AFEA-D8FFA0ECC4B1}"/>
              </a:ext>
            </a:extLst>
          </p:cNvPr>
          <p:cNvSpPr/>
          <p:nvPr/>
        </p:nvSpPr>
        <p:spPr>
          <a:xfrm>
            <a:off x="797783" y="562187"/>
            <a:ext cx="8872958" cy="50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PROFESORES QUE IMPARTEN LA LÍNEA CURRICULAR  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7D624696-7588-4666-9B24-4EF390183EB0}"/>
              </a:ext>
            </a:extLst>
          </p:cNvPr>
          <p:cNvSpPr/>
          <p:nvPr/>
        </p:nvSpPr>
        <p:spPr>
          <a:xfrm>
            <a:off x="925466" y="0"/>
            <a:ext cx="996489" cy="562187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Triángulo rectángulo 10">
            <a:extLst>
              <a:ext uri="{FF2B5EF4-FFF2-40B4-BE49-F238E27FC236}">
                <a16:creationId xmlns:a16="http://schemas.microsoft.com/office/drawing/2014/main" id="{27230931-A728-4DB5-AFA4-14B0B5AE6259}"/>
              </a:ext>
            </a:extLst>
          </p:cNvPr>
          <p:cNvSpPr/>
          <p:nvPr/>
        </p:nvSpPr>
        <p:spPr>
          <a:xfrm flipV="1">
            <a:off x="0" y="0"/>
            <a:ext cx="1423711" cy="190254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150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968F1A8-488E-43A1-8EE1-51F49D65D1A9}"/>
              </a:ext>
            </a:extLst>
          </p:cNvPr>
          <p:cNvSpPr/>
          <p:nvPr/>
        </p:nvSpPr>
        <p:spPr>
          <a:xfrm>
            <a:off x="448491" y="705397"/>
            <a:ext cx="11295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EXPLORACIÓN GEOLÓGICA PARA TALUDES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A7BFB7C-4708-47FE-A2C6-156712F372DE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89164A-4F71-48A4-93DC-E5F0659C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575" y="329294"/>
            <a:ext cx="2778034" cy="2083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26E3A3-323C-49D0-9723-D41F32FE1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65" y="2486710"/>
            <a:ext cx="2711811" cy="32564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54F73E-72F2-4317-BADB-E0E71A23D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0931" y="3195428"/>
            <a:ext cx="3927184" cy="254774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AD7349-21C4-41F8-9B7B-1672E5B6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770" y="3121537"/>
            <a:ext cx="3401366" cy="254774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175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8E65B3F-8B2E-4F5A-9C85-AB91B01AA642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80EDE9C-683D-41E1-B486-E1DF2735BC7C}"/>
              </a:ext>
            </a:extLst>
          </p:cNvPr>
          <p:cNvSpPr/>
          <p:nvPr/>
        </p:nvSpPr>
        <p:spPr>
          <a:xfrm>
            <a:off x="500742" y="583477"/>
            <a:ext cx="11190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EXPLORACIÓN GEOLÓGICA DE OBRAS SUBTERRÁNEAS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43043E-410E-4FD2-A86E-C43C9B95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2" y="1219667"/>
            <a:ext cx="3769959" cy="23619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01E12B-40C4-47A2-95D1-C1CE7E194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4" y="3850420"/>
            <a:ext cx="4204487" cy="24786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1C0EFA-21B4-4497-97C2-493B9145A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008" y="3874171"/>
            <a:ext cx="4024249" cy="24311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FCA19E-8B2E-4179-B89D-94BA15728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976" y="1219666"/>
            <a:ext cx="3517180" cy="23619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157ACE-30F2-4EED-855C-E9BEF8AF8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432" y="1219667"/>
            <a:ext cx="3549307" cy="23619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389083-64C4-4FCB-96F9-F8589E7C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30" b="89683" l="3604" r="94595">
                        <a14:foregroundMark x1="8108" y1="66667" x2="8108" y2="66667"/>
                        <a14:foregroundMark x1="14865" y1="82540" x2="14865" y2="82540"/>
                        <a14:foregroundMark x1="63514" y1="88889" x2="63514" y2="88889"/>
                        <a14:foregroundMark x1="55405" y1="90476" x2="55405" y2="90476"/>
                        <a14:foregroundMark x1="94595" y1="47619" x2="94595" y2="47619"/>
                        <a14:foregroundMark x1="50000" y1="14286" x2="50000" y2="14286"/>
                        <a14:foregroundMark x1="3604" y1="62698" x2="3604" y2="62698"/>
                        <a14:foregroundMark x1="40541" y1="8730" x2="40541" y2="8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856" y="4203761"/>
            <a:ext cx="3121996" cy="17719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569913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520503B-2228-401A-86F7-023A263E1607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9F9D28-781B-4293-8335-EBB3E8E50026}"/>
              </a:ext>
            </a:extLst>
          </p:cNvPr>
          <p:cNvSpPr txBox="1"/>
          <p:nvPr/>
        </p:nvSpPr>
        <p:spPr>
          <a:xfrm>
            <a:off x="457474" y="687980"/>
            <a:ext cx="11821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BANCOS DE MATERIALES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D93D3E-D3FA-4C60-B139-5FCFD7B5C49E}"/>
              </a:ext>
            </a:extLst>
          </p:cNvPr>
          <p:cNvSpPr txBox="1"/>
          <p:nvPr/>
        </p:nvSpPr>
        <p:spPr>
          <a:xfrm>
            <a:off x="1415143" y="1258956"/>
            <a:ext cx="936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Los bancos de materiales son las excavaciones a cielo abierto destinadas a extraer material para la formación de alguna estructura, fabricación  de algún material o rellenos para excavaciones.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31FF28-98EB-46D6-BDA4-EA82E0B3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33" y="3347163"/>
            <a:ext cx="4711224" cy="21345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A8EF55-2D49-460D-96DC-E8778ABF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324" y="4796984"/>
            <a:ext cx="3223800" cy="19838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5EC1DF-58BF-4410-BBDA-42DE131E6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781" y="2234776"/>
            <a:ext cx="3207343" cy="23884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89350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A2FA6C2-C310-4534-9405-929768979EE4}"/>
              </a:ext>
            </a:extLst>
          </p:cNvPr>
          <p:cNvSpPr/>
          <p:nvPr/>
        </p:nvSpPr>
        <p:spPr>
          <a:xfrm>
            <a:off x="292684" y="562187"/>
            <a:ext cx="7169165" cy="50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III. 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GEOTÉCNIA   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0AE57036-BD32-48C1-9CAE-6A233E781B33}"/>
              </a:ext>
            </a:extLst>
          </p:cNvPr>
          <p:cNvSpPr/>
          <p:nvPr/>
        </p:nvSpPr>
        <p:spPr>
          <a:xfrm>
            <a:off x="925466" y="0"/>
            <a:ext cx="996489" cy="562187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E1E98DD3-10A6-4165-926D-BBE29461AB04}"/>
              </a:ext>
            </a:extLst>
          </p:cNvPr>
          <p:cNvSpPr/>
          <p:nvPr/>
        </p:nvSpPr>
        <p:spPr>
          <a:xfrm flipV="1">
            <a:off x="0" y="0"/>
            <a:ext cx="1423711" cy="190254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5E1F81-B48F-4707-8E45-2E5ED796D3D2}"/>
              </a:ext>
            </a:extLst>
          </p:cNvPr>
          <p:cNvSpPr txBox="1"/>
          <p:nvPr/>
        </p:nvSpPr>
        <p:spPr>
          <a:xfrm>
            <a:off x="1423710" y="2112452"/>
            <a:ext cx="61437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Mejoramiento del suelo. </a:t>
            </a:r>
          </a:p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Tablestacas. </a:t>
            </a:r>
          </a:p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Túneles en suelos. </a:t>
            </a:r>
          </a:p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Introducción a la sismología. </a:t>
            </a:r>
          </a:p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Cimentación en maquinaria. </a:t>
            </a:r>
          </a:p>
          <a:p>
            <a:pPr marL="400050" indent="-400050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Instrumentación de campo. </a:t>
            </a:r>
            <a:endParaRPr lang="es-MX" sz="2000" b="1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D5BE90-CAFF-4CE6-B29A-A391B07C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35" y="3259314"/>
            <a:ext cx="4732206" cy="30364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9673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C1E98BF-9F60-43CE-9BA2-C981CB0CD1F1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18CF00-E682-4AB0-ADE4-E6E8C6A031E4}"/>
              </a:ext>
            </a:extLst>
          </p:cNvPr>
          <p:cNvSpPr txBox="1"/>
          <p:nvPr/>
        </p:nvSpPr>
        <p:spPr>
          <a:xfrm>
            <a:off x="4167723" y="648581"/>
            <a:ext cx="3856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MEJORAMIENTO DE SUELOS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197C46-943C-4659-AF03-99B08519598C}"/>
              </a:ext>
            </a:extLst>
          </p:cNvPr>
          <p:cNvSpPr txBox="1"/>
          <p:nvPr/>
        </p:nvSpPr>
        <p:spPr>
          <a:xfrm>
            <a:off x="1518249" y="1276710"/>
            <a:ext cx="9678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Se conoce como mejoramiento de suelos al proceso mediante el cual se someten éstos a cierto tratamiento, de modo que se mejoren sus propiedades físicas o mecánicas para obtener un terreno firme, estable, capaz de soportar adecuadamente cargas y condiciones ambiente.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EFAF02-C04E-4C50-BF8E-08F6D53AE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896" y="3032147"/>
            <a:ext cx="4872467" cy="274076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B355D4-2B7E-4FB0-9731-82D420BCA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276" y="3032147"/>
            <a:ext cx="2094215" cy="27648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0772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BD3C5E-A3E0-4693-AE71-80198731DE41}"/>
              </a:ext>
            </a:extLst>
          </p:cNvPr>
          <p:cNvSpPr txBox="1"/>
          <p:nvPr/>
        </p:nvSpPr>
        <p:spPr>
          <a:xfrm>
            <a:off x="4167723" y="553689"/>
            <a:ext cx="3856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TABLESTACAS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79E946-1E5A-44DD-A3B4-B532593EDE4B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719161A-5103-4471-A0E1-5E17B4AB7D53}"/>
              </a:ext>
            </a:extLst>
          </p:cNvPr>
          <p:cNvSpPr txBox="1"/>
          <p:nvPr/>
        </p:nvSpPr>
        <p:spPr>
          <a:xfrm>
            <a:off x="1381663" y="1190446"/>
            <a:ext cx="942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El sistema de tablestacas o muro de tablestacas es un tipo de contención flexible de tierras, permanente o recuperable, que se encuentra formado por elementos prefabricados, usualmente de acero, los cuales son hincados en el terreno por vibración, golpeo o ambos.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7E8C72-8446-4D76-9AAC-C53C799C0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740" y="2523496"/>
            <a:ext cx="3698091" cy="18110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4CFBAB-0824-429C-A3CD-A4A80AD86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01" y="3155382"/>
            <a:ext cx="3440242" cy="262368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155E09-F4C9-415E-B16D-613CB6480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40" y="4576695"/>
            <a:ext cx="3698091" cy="21219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7690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366AAD-083A-4A19-A6FA-27420DCEF262}"/>
              </a:ext>
            </a:extLst>
          </p:cNvPr>
          <p:cNvSpPr txBox="1"/>
          <p:nvPr/>
        </p:nvSpPr>
        <p:spPr>
          <a:xfrm>
            <a:off x="4167723" y="536437"/>
            <a:ext cx="3856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TÚNELES EN SUELO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89AE813-ABCE-4B06-A720-611F6671DF14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7944D8-308F-4C8E-8613-2F159B9E1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40" y="4246975"/>
            <a:ext cx="4869496" cy="21804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D1F54C-0ADE-4AE5-9A03-999C1E3D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879" y="1348803"/>
            <a:ext cx="3297794" cy="21945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2CF7BA-A8AB-4560-8528-C7C56AADF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440" y="1253086"/>
            <a:ext cx="4850559" cy="27848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48FA80-5979-4667-9E3E-56F7E872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02" y="3951734"/>
            <a:ext cx="3159771" cy="23698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0089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1CC8ADE-647F-4997-B79B-F1331855BEE9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E71BBD-3040-4B19-835A-401299E0E554}"/>
              </a:ext>
            </a:extLst>
          </p:cNvPr>
          <p:cNvSpPr txBox="1"/>
          <p:nvPr/>
        </p:nvSpPr>
        <p:spPr>
          <a:xfrm>
            <a:off x="3672559" y="579569"/>
            <a:ext cx="4846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 A LA SISMOLOGÍA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1C4296-0D99-43FD-BFB4-85145B20F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029" y="1583430"/>
            <a:ext cx="5276514" cy="342851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A95B77-5EF2-4F7C-88B1-0E2CBDB8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218" y="979679"/>
            <a:ext cx="2725964" cy="170372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E50AE0-8D4E-450B-A7B7-D0947A631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22" y="4457102"/>
            <a:ext cx="2726493" cy="20461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6249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8B69E49-CE2A-4382-AE4C-E8488DAD9FE9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50438B-1F87-42F7-8E64-86CCB9DE3E69}"/>
              </a:ext>
            </a:extLst>
          </p:cNvPr>
          <p:cNvSpPr txBox="1"/>
          <p:nvPr/>
        </p:nvSpPr>
        <p:spPr>
          <a:xfrm>
            <a:off x="3672559" y="596822"/>
            <a:ext cx="4846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CIMENTACIÓN MAQUINARIA.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BFD486-EB4D-4D7D-964E-92FF01BD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80" y="1251324"/>
            <a:ext cx="4168851" cy="24783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3FF1D2-59B4-4B21-B33A-0955466A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105" y="3984105"/>
            <a:ext cx="3800326" cy="250821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8BC3C6-9615-4FC0-84BF-D8B3F3F32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046" y="1251324"/>
            <a:ext cx="3289846" cy="24547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04B77D-7F09-4E16-BFDE-CE9B899D4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622" y="3960448"/>
            <a:ext cx="3289846" cy="24673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9926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C48C81A-9070-4337-AE65-2B169BC8CE42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2688AB-6FEA-40B1-8BEB-CBB7C8A6D434}"/>
              </a:ext>
            </a:extLst>
          </p:cNvPr>
          <p:cNvSpPr txBox="1"/>
          <p:nvPr/>
        </p:nvSpPr>
        <p:spPr>
          <a:xfrm>
            <a:off x="3014214" y="491777"/>
            <a:ext cx="6163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INSTRUMENTACIÓN DE CAMPO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4964026-FA58-4B7E-A46A-87C71CD80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06"/>
          <a:stretch/>
        </p:blipFill>
        <p:spPr>
          <a:xfrm>
            <a:off x="1127605" y="3723634"/>
            <a:ext cx="3638277" cy="24414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AA9A7A-2CD6-4D1A-B631-C9821C0C6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582"/>
          <a:stretch/>
        </p:blipFill>
        <p:spPr>
          <a:xfrm>
            <a:off x="1550809" y="1254609"/>
            <a:ext cx="2926810" cy="22503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97CB58-2C3A-438A-A6CA-8C2AA7546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32" t="16749" r="42471" b="44080"/>
          <a:stretch/>
        </p:blipFill>
        <p:spPr>
          <a:xfrm>
            <a:off x="4955481" y="1326890"/>
            <a:ext cx="3112629" cy="4793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CE05217-39A4-4DCA-B089-5E3BE1E75A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42" t="7702" r="35830" b="27776"/>
          <a:stretch/>
        </p:blipFill>
        <p:spPr>
          <a:xfrm>
            <a:off x="8339120" y="1333912"/>
            <a:ext cx="3457478" cy="47864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19887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170016-33CC-4395-B5B5-C5A2AF1913AE}"/>
              </a:ext>
            </a:extLst>
          </p:cNvPr>
          <p:cNvSpPr/>
          <p:nvPr/>
        </p:nvSpPr>
        <p:spPr>
          <a:xfrm>
            <a:off x="292685" y="562187"/>
            <a:ext cx="6166172" cy="50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I. 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CIMENTACIONES  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D5653AE8-E27A-4003-AF34-B83E1E5F8EBD}"/>
              </a:ext>
            </a:extLst>
          </p:cNvPr>
          <p:cNvSpPr/>
          <p:nvPr/>
        </p:nvSpPr>
        <p:spPr>
          <a:xfrm>
            <a:off x="925466" y="0"/>
            <a:ext cx="996489" cy="562187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8028E0AC-26F9-4014-97A3-97F6C16EFDB9}"/>
              </a:ext>
            </a:extLst>
          </p:cNvPr>
          <p:cNvSpPr/>
          <p:nvPr/>
        </p:nvSpPr>
        <p:spPr>
          <a:xfrm flipV="1">
            <a:off x="0" y="0"/>
            <a:ext cx="1423711" cy="190254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B7390F-F769-415F-AD55-AC039B6BEBEF}"/>
              </a:ext>
            </a:extLst>
          </p:cNvPr>
          <p:cNvSpPr txBox="1"/>
          <p:nvPr/>
        </p:nvSpPr>
        <p:spPr>
          <a:xfrm>
            <a:off x="1072333" y="2136338"/>
            <a:ext cx="100473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Elaboración de un estudio de mecánica de suelos para la cimentación de una estructura, a partir de datos de una campaña de exploración y muestreo, así como de ensayes de laboratorio:</a:t>
            </a:r>
          </a:p>
          <a:p>
            <a:pPr algn="just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4D6E89-6421-4F84-9F15-0238FFAC978A}"/>
              </a:ext>
            </a:extLst>
          </p:cNvPr>
          <p:cNvSpPr txBox="1"/>
          <p:nvPr/>
        </p:nvSpPr>
        <p:spPr>
          <a:xfrm>
            <a:off x="1072333" y="3788229"/>
            <a:ext cx="6183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Obtención de perfil estratigráfico.</a:t>
            </a:r>
          </a:p>
          <a:p>
            <a:pPr marL="342900" indent="-342900"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Obtención del modelo geo mecánico.</a:t>
            </a:r>
          </a:p>
          <a:p>
            <a:pPr marL="342900" indent="-342900"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Análisis geotécnico.</a:t>
            </a:r>
          </a:p>
        </p:txBody>
      </p:sp>
      <p:pic>
        <p:nvPicPr>
          <p:cNvPr id="2052" name="Picture 4" descr="Trabajando png imágenes | PNGWing">
            <a:extLst>
              <a:ext uri="{FF2B5EF4-FFF2-40B4-BE49-F238E27FC236}">
                <a16:creationId xmlns:a16="http://schemas.microsoft.com/office/drawing/2014/main" id="{DC7C15AF-7953-4590-9448-0123604BE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889" y1="28611" x2="33889" y2="2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328" y="4803892"/>
            <a:ext cx="2194672" cy="21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6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90C19B0-4314-4B54-B81A-68D7772FD728}"/>
              </a:ext>
            </a:extLst>
          </p:cNvPr>
          <p:cNvSpPr/>
          <p:nvPr/>
        </p:nvSpPr>
        <p:spPr>
          <a:xfrm>
            <a:off x="292684" y="562187"/>
            <a:ext cx="7169165" cy="50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OPTATIVA IV. 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 DE AGUA   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9A3598AC-11CE-48AF-B0F4-E2BD7E8E1ADC}"/>
              </a:ext>
            </a:extLst>
          </p:cNvPr>
          <p:cNvSpPr/>
          <p:nvPr/>
        </p:nvSpPr>
        <p:spPr>
          <a:xfrm>
            <a:off x="925466" y="0"/>
            <a:ext cx="996489" cy="562187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FE1206FA-D320-4D2A-BE22-5410F33D09CC}"/>
              </a:ext>
            </a:extLst>
          </p:cNvPr>
          <p:cNvSpPr/>
          <p:nvPr/>
        </p:nvSpPr>
        <p:spPr>
          <a:xfrm flipV="1">
            <a:off x="0" y="0"/>
            <a:ext cx="1423711" cy="190254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454B54-C257-427F-B73F-F3DEFCBD8CC7}"/>
              </a:ext>
            </a:extLst>
          </p:cNvPr>
          <p:cNvSpPr txBox="1"/>
          <p:nvPr/>
        </p:nvSpPr>
        <p:spPr>
          <a:xfrm>
            <a:off x="925466" y="1803084"/>
            <a:ext cx="80302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algn="just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Fundamentos del flujo de agua en suelos. </a:t>
            </a:r>
          </a:p>
          <a:p>
            <a:pPr marL="400050" indent="-400050" algn="just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Teoría de las redes de flujo. </a:t>
            </a:r>
          </a:p>
          <a:p>
            <a:pPr marL="400050" indent="-400050" algn="just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Flujo de agua a través de presas de tierra. </a:t>
            </a:r>
          </a:p>
          <a:p>
            <a:pPr marL="400050" indent="-400050" algn="just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Drenaje y subdrenaje en carreteras y aeropistas. </a:t>
            </a:r>
          </a:p>
          <a:p>
            <a:pPr marL="400050" indent="-400050" algn="just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Pozos de bombeo. </a:t>
            </a:r>
          </a:p>
          <a:p>
            <a:pPr marL="400050" indent="-400050" algn="just">
              <a:buClr>
                <a:srgbClr val="003366"/>
              </a:buClr>
              <a:buFont typeface="+mj-lt"/>
              <a:buAutoNum type="romanUcPeriod"/>
            </a:pPr>
            <a:r>
              <a:rPr lang="es-MX" sz="2000" b="1" dirty="0">
                <a:latin typeface="Arial" panose="020B0604020202020204" pitchFamily="34" charset="0"/>
              </a:rPr>
              <a:t>Abatimiento del nivel freático aplicable al diseño 	geotécnico de excavaciones profundas a cielo abierto. </a:t>
            </a:r>
            <a:endParaRPr lang="es-MX" sz="2000" b="1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0F06C7-7F6F-446F-BE5E-005E3F07A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106" y="4256047"/>
            <a:ext cx="3825913" cy="23895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3021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A971633-6B35-4D78-A429-A8BB55507D81}"/>
              </a:ext>
            </a:extLst>
          </p:cNvPr>
          <p:cNvSpPr/>
          <p:nvPr/>
        </p:nvSpPr>
        <p:spPr>
          <a:xfrm>
            <a:off x="0" y="370936"/>
            <a:ext cx="12191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FUNDAMENTOS DEL FLUJO DE AGUA EN SUELOS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B414C38-77E6-4505-8331-D7B1F6D6DF45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B4491B-45BB-4A10-846E-1E2EBD29E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785" y="1233611"/>
            <a:ext cx="6668428" cy="50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87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92ECED3-3FC0-4BCE-B034-77012E431984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A2BB58-2F6A-43E7-847E-696BE9098E26}"/>
              </a:ext>
            </a:extLst>
          </p:cNvPr>
          <p:cNvSpPr/>
          <p:nvPr/>
        </p:nvSpPr>
        <p:spPr>
          <a:xfrm>
            <a:off x="-2224729" y="1483705"/>
            <a:ext cx="11821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de Flujo: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Ecuación de la Continuidad.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E1BA75-ACC8-4992-9773-605C2CD85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504" t="21143" r="5416" b="5707"/>
          <a:stretch/>
        </p:blipFill>
        <p:spPr>
          <a:xfrm>
            <a:off x="1057881" y="1823601"/>
            <a:ext cx="5523346" cy="33674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E4D448B-C872-450F-991A-FE846E6BD433}"/>
              </a:ext>
            </a:extLst>
          </p:cNvPr>
          <p:cNvSpPr/>
          <p:nvPr/>
        </p:nvSpPr>
        <p:spPr>
          <a:xfrm>
            <a:off x="522790" y="480203"/>
            <a:ext cx="11821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TEORÍA DE LAS REDES DE FLUJO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AB0916-5811-4234-98ED-0A6B921A8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1761" y="1328373"/>
            <a:ext cx="4132358" cy="459797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5936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7A584DE-5BA7-4114-AA32-468A1E78D8B9}"/>
              </a:ext>
            </a:extLst>
          </p:cNvPr>
          <p:cNvSpPr/>
          <p:nvPr/>
        </p:nvSpPr>
        <p:spPr>
          <a:xfrm>
            <a:off x="0" y="586597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 DE AGUA A TRAVÉS DE PRESAS DE TIERRA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DAC71DD-DFDE-4567-8BA5-EA1CAF93298F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3DA481-BF82-4B1E-A344-4A0A5AC62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41" t="39193" r="15639" b="10306"/>
          <a:stretch/>
        </p:blipFill>
        <p:spPr>
          <a:xfrm>
            <a:off x="1607521" y="2153331"/>
            <a:ext cx="4961445" cy="38958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F44279-0DA6-4AAE-914F-0D7E1DC6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986" y="4309503"/>
            <a:ext cx="3707725" cy="20537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908A78-69FF-40C4-8CD7-18EE3E005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987" y="1573304"/>
            <a:ext cx="3707724" cy="22274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0064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E9BEFB1-A664-48CB-B8D9-69C8F45C00D7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032926-4F7C-4BC6-9C0B-90F02DB9F93E}"/>
              </a:ext>
            </a:extLst>
          </p:cNvPr>
          <p:cNvSpPr txBox="1"/>
          <p:nvPr/>
        </p:nvSpPr>
        <p:spPr>
          <a:xfrm>
            <a:off x="1983170" y="628237"/>
            <a:ext cx="8225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DRENAJE Y SUBDRENAJE EN CARRETERAS Y AEROPISTAS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8F3896-1749-4B78-83E3-FC15DD142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25" t="16649" r="4526" b="17334"/>
          <a:stretch/>
        </p:blipFill>
        <p:spPr>
          <a:xfrm>
            <a:off x="1068460" y="2018459"/>
            <a:ext cx="6163590" cy="34685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FB7218-1716-4D7B-880E-6638B334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576" y="3987810"/>
            <a:ext cx="3481583" cy="22651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117C4F-9E48-489F-90BB-CD293FA6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576" y="1413085"/>
            <a:ext cx="3481583" cy="22511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5264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F02E75-C6FA-4F2F-8E4C-BA6761BAF77F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956C1F3-DC56-4B19-B5D9-07168360EC5D}"/>
              </a:ext>
            </a:extLst>
          </p:cNvPr>
          <p:cNvSpPr/>
          <p:nvPr/>
        </p:nvSpPr>
        <p:spPr>
          <a:xfrm>
            <a:off x="0" y="581891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 DE BOMBEO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B28BA3-0000-4870-9928-24C42B69D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17" y="1918008"/>
            <a:ext cx="5338647" cy="40039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8A4B6D-6822-47DE-9606-FBB2BC9D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752" y="1183962"/>
            <a:ext cx="3598331" cy="26796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FF7C64-E005-4673-BE4F-AE7E002BA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753" y="4065531"/>
            <a:ext cx="3598330" cy="26987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751686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EAFE262-1C9B-488D-8ADE-0BAEB8ADAD21}"/>
              </a:ext>
            </a:extLst>
          </p:cNvPr>
          <p:cNvSpPr/>
          <p:nvPr/>
        </p:nvSpPr>
        <p:spPr>
          <a:xfrm>
            <a:off x="1316182" y="667918"/>
            <a:ext cx="9559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ABATIMIENTO DEL NIVEL FREÁTICO APLICABLE AL DISEÑO GEOTÉCNICO DE EXCAVACIONES PROFUNDAS A CIELO ABIERTO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BC28665-F598-4BB8-B011-3A9E73ED3A1F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DA37C7-EBAF-45CC-A273-7B691B5A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04" y="2118174"/>
            <a:ext cx="5096108" cy="38220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6F0316E-9F09-4693-B06F-A962835BC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326" y="2034539"/>
            <a:ext cx="5207621" cy="390571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997845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1F2AA2-05CA-431E-AB5A-2DE9C21F9D83}"/>
              </a:ext>
            </a:extLst>
          </p:cNvPr>
          <p:cNvSpPr txBox="1"/>
          <p:nvPr/>
        </p:nvSpPr>
        <p:spPr>
          <a:xfrm>
            <a:off x="2567708" y="2551836"/>
            <a:ext cx="7056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¡GRACIAS POR SU ASISTENCIA Y ATENCIÓN!</a:t>
            </a:r>
          </a:p>
          <a:p>
            <a:pPr algn="ctr"/>
            <a:endParaRPr lang="es-MX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4368175-0805-4292-910B-E28C7610DC4E}"/>
              </a:ext>
            </a:extLst>
          </p:cNvPr>
          <p:cNvSpPr/>
          <p:nvPr/>
        </p:nvSpPr>
        <p:spPr>
          <a:xfrm rot="5400000">
            <a:off x="5839690" y="505691"/>
            <a:ext cx="512619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B51656-EB91-4BB8-9AC2-5CFE9C6F5812}"/>
              </a:ext>
            </a:extLst>
          </p:cNvPr>
          <p:cNvSpPr/>
          <p:nvPr/>
        </p:nvSpPr>
        <p:spPr>
          <a:xfrm rot="5400000">
            <a:off x="5839689" y="-5839692"/>
            <a:ext cx="512619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722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7A2F6B-66F5-4C64-A2D4-F87FC073EF06}"/>
              </a:ext>
            </a:extLst>
          </p:cNvPr>
          <p:cNvSpPr txBox="1"/>
          <p:nvPr/>
        </p:nvSpPr>
        <p:spPr>
          <a:xfrm>
            <a:off x="2395817" y="2411507"/>
            <a:ext cx="7400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DISEÑO GEOTÉCNICO DE CIMENTACIONES SUPERFICIALES.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DISEÑO GEOTÉCNICO DE CIMENTACIONES COMPENSADAS.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DISEÑO GEOTÉCNICO DE CIMENTACIONES PROFUNDAS.</a:t>
            </a:r>
          </a:p>
        </p:txBody>
      </p:sp>
      <p:pic>
        <p:nvPicPr>
          <p:cNvPr id="1026" name="Picture 2" descr="DISEÑO DE CIMENTACIONES SUPERFICIALES (ZAPATAS AISLADAS). ~ Información  básica de ingeniería civil">
            <a:extLst>
              <a:ext uri="{FF2B5EF4-FFF2-40B4-BE49-F238E27FC236}">
                <a16:creationId xmlns:a16="http://schemas.microsoft.com/office/drawing/2014/main" id="{F545A002-F91B-41BF-B5E0-16D868CB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182" y="181004"/>
            <a:ext cx="2183473" cy="16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8D4BF1-A0B7-46E4-AD0E-EA112AC3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0" b="90000" l="3000" r="90250">
                        <a14:foregroundMark x1="90250" y1="35600" x2="90250" y2="35600"/>
                        <a14:foregroundMark x1="77250" y1="16800" x2="77250" y2="16800"/>
                        <a14:foregroundMark x1="45750" y1="10000" x2="45750" y2="10000"/>
                        <a14:foregroundMark x1="11750" y1="41600" x2="11750" y2="41600"/>
                        <a14:foregroundMark x1="6250" y1="42000" x2="6250" y2="42000"/>
                        <a14:foregroundMark x1="6000" y1="38800" x2="6000" y2="38800"/>
                        <a14:foregroundMark x1="3000" y1="42000" x2="3000" y2="42000"/>
                        <a14:foregroundMark x1="77750" y1="16000" x2="77750" y2="16000"/>
                        <a14:foregroundMark x1="82500" y1="18800" x2="82500" y2="18800"/>
                        <a14:foregroundMark x1="81000" y1="17600" x2="81000" y2="17600"/>
                        <a14:foregroundMark x1="82000" y1="16800" x2="82000" y2="16800"/>
                        <a14:foregroundMark x1="83000" y1="16800" x2="83000" y2="16800"/>
                        <a14:foregroundMark x1="47750" y1="10000" x2="47750" y2="10000"/>
                        <a14:foregroundMark x1="47250" y1="9200" x2="47250" y2="9200"/>
                        <a14:foregroundMark x1="47000" y1="8400" x2="47000" y2="8400"/>
                        <a14:foregroundMark x1="46250" y1="7600" x2="46250" y2="7600"/>
                        <a14:foregroundMark x1="45500" y1="7200" x2="45500" y2="7200"/>
                        <a14:foregroundMark x1="47750" y1="7200" x2="47750" y2="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98" y="4861970"/>
            <a:ext cx="3193648" cy="199603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F10C8C0-38E7-4ACE-B38D-2B15602FCD49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696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C6B080-3F87-4D52-BF2C-3044E7B9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447"/>
            <a:ext cx="5104590" cy="56611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67F2D3-5E17-46A2-85C7-BE075A6D7CA4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D41797-A3BC-4E4A-A64F-7C2A7BF39C8B}"/>
              </a:ext>
            </a:extLst>
          </p:cNvPr>
          <p:cNvSpPr txBox="1"/>
          <p:nvPr/>
        </p:nvSpPr>
        <p:spPr>
          <a:xfrm>
            <a:off x="802511" y="2155688"/>
            <a:ext cx="4861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ESTRATIGRÁFICO 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Obtención de perfil estratigráfico a partir de información de una campaña de exploración y muestreo, así como propiedades índice del suelo.</a:t>
            </a:r>
          </a:p>
        </p:txBody>
      </p:sp>
    </p:spTree>
    <p:extLst>
      <p:ext uri="{BB962C8B-B14F-4D97-AF65-F5344CB8AC3E}">
        <p14:creationId xmlns:p14="http://schemas.microsoft.com/office/powerpoint/2010/main" val="480681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C0FA6E7-7A49-4B76-AA94-4DB3B5E1E1A3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FA75F6-E678-4B4F-9A7A-B84C1B4E5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"/>
          <a:stretch/>
        </p:blipFill>
        <p:spPr bwMode="auto">
          <a:xfrm>
            <a:off x="2247179" y="1283829"/>
            <a:ext cx="7697638" cy="43649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51A035-3EB9-4488-B99B-10F2A9665D15}"/>
              </a:ext>
            </a:extLst>
          </p:cNvPr>
          <p:cNvSpPr txBox="1"/>
          <p:nvPr/>
        </p:nvSpPr>
        <p:spPr>
          <a:xfrm>
            <a:off x="986117" y="333991"/>
            <a:ext cx="1021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DE RESISTENCIA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969964-E504-4D46-8F75-0E3278B322EC}"/>
              </a:ext>
            </a:extLst>
          </p:cNvPr>
          <p:cNvSpPr txBox="1"/>
          <p:nvPr/>
        </p:nvSpPr>
        <p:spPr>
          <a:xfrm>
            <a:off x="986117" y="703323"/>
            <a:ext cx="1021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Obtención parámetros de resistencia para generar el perfil geo mecánico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D5920C-6E88-4739-B640-B4F767EC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158" y="5860001"/>
            <a:ext cx="7293679" cy="8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CB8B470-58D7-4F8C-B997-6CC64C618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450"/>
            <a:ext cx="5272425" cy="53533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84E31D8-7A16-4258-9153-BA8AED05AAF2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1794B0-9117-4EC4-84D6-376C6155F50E}"/>
              </a:ext>
            </a:extLst>
          </p:cNvPr>
          <p:cNvSpPr txBox="1"/>
          <p:nvPr/>
        </p:nvSpPr>
        <p:spPr>
          <a:xfrm>
            <a:off x="904257" y="2828834"/>
            <a:ext cx="4814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DE DEFORMABILIDAD </a:t>
            </a:r>
          </a:p>
          <a:p>
            <a:pPr algn="ctr"/>
            <a:endParaRPr lang="es-MX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Obtención parámetros de deformabilidad del suelo para determinar los asentamientos.</a:t>
            </a:r>
          </a:p>
        </p:txBody>
      </p:sp>
    </p:spTree>
    <p:extLst>
      <p:ext uri="{BB962C8B-B14F-4D97-AF65-F5344CB8AC3E}">
        <p14:creationId xmlns:p14="http://schemas.microsoft.com/office/powerpoint/2010/main" val="370982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BC26293-95A8-4B8E-99CD-5CDDCD28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56" y="1869764"/>
            <a:ext cx="5144943" cy="31184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8019F73-3978-40E8-89BC-3343B2D0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79" y="1703429"/>
            <a:ext cx="4633955" cy="32848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8E2E3B2-1B8C-4F91-9A8E-38F8421D7E8A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D601D8-6FDE-44E7-B8E7-547B40F781A7}"/>
              </a:ext>
            </a:extLst>
          </p:cNvPr>
          <p:cNvSpPr txBox="1"/>
          <p:nvPr/>
        </p:nvSpPr>
        <p:spPr>
          <a:xfrm>
            <a:off x="2088775" y="528918"/>
            <a:ext cx="801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GEOTÉCNICO DE CIMENTACIONES SUPERFICIALES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3368C7-F711-4DA0-86F1-6E5560741978}"/>
              </a:ext>
            </a:extLst>
          </p:cNvPr>
          <p:cNvSpPr txBox="1"/>
          <p:nvPr/>
        </p:nvSpPr>
        <p:spPr>
          <a:xfrm>
            <a:off x="951056" y="5135288"/>
            <a:ext cx="493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u="sng" dirty="0">
                <a:latin typeface="Arial" panose="020B0604020202020204" pitchFamily="34" charset="0"/>
                <a:cs typeface="Arial" panose="020B0604020202020204" pitchFamily="34" charset="0"/>
              </a:rPr>
              <a:t>Revisión de estado limite de falla.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EEB13A-06CE-4C42-B522-A5389561B530}"/>
              </a:ext>
            </a:extLst>
          </p:cNvPr>
          <p:cNvSpPr txBox="1"/>
          <p:nvPr/>
        </p:nvSpPr>
        <p:spPr>
          <a:xfrm>
            <a:off x="6709879" y="5135153"/>
            <a:ext cx="478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u="sng" dirty="0">
                <a:latin typeface="Arial" panose="020B0604020202020204" pitchFamily="34" charset="0"/>
              </a:rPr>
              <a:t>Revisión de estado limite de servicio.</a:t>
            </a:r>
            <a:endParaRPr lang="es-MX" b="1" u="sng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F555606-5CFB-4E19-A6B5-32927C0156D9}"/>
              </a:ext>
            </a:extLst>
          </p:cNvPr>
          <p:cNvSpPr/>
          <p:nvPr/>
        </p:nvSpPr>
        <p:spPr>
          <a:xfrm>
            <a:off x="0" y="0"/>
            <a:ext cx="37039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788F7A-A5FE-4141-ACA6-DAE40E55C70D}"/>
              </a:ext>
            </a:extLst>
          </p:cNvPr>
          <p:cNvSpPr txBox="1"/>
          <p:nvPr/>
        </p:nvSpPr>
        <p:spPr>
          <a:xfrm>
            <a:off x="1522764" y="705061"/>
            <a:ext cx="914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GEOTÉCNICO DE CIMENTACIONES COMPENSADAS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22898A-2228-4508-9144-525194FE4D57}"/>
              </a:ext>
            </a:extLst>
          </p:cNvPr>
          <p:cNvSpPr txBox="1"/>
          <p:nvPr/>
        </p:nvSpPr>
        <p:spPr>
          <a:xfrm>
            <a:off x="2110449" y="1704510"/>
            <a:ext cx="3985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Compensación.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Falla de fondo por cortante.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Falla de fondo por supresión.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Flotación.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Estabilidad de taludes.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F8271642-F1CA-47B8-A568-C68F6F24FB0E}"/>
              </a:ext>
            </a:extLst>
          </p:cNvPr>
          <p:cNvSpPr/>
          <p:nvPr/>
        </p:nvSpPr>
        <p:spPr>
          <a:xfrm>
            <a:off x="5678752" y="2183956"/>
            <a:ext cx="988379" cy="508651"/>
          </a:xfrm>
          <a:prstGeom prst="rightArrow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6E2A42-3CB4-4637-824B-57EF1C161E3D}"/>
              </a:ext>
            </a:extLst>
          </p:cNvPr>
          <p:cNvSpPr txBox="1"/>
          <p:nvPr/>
        </p:nvSpPr>
        <p:spPr>
          <a:xfrm>
            <a:off x="6992123" y="2046276"/>
            <a:ext cx="2423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Diseño geotécnico de la excavación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40A06A9-9C5E-415C-AAA6-9284C9484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5" r="1606"/>
          <a:stretch>
            <a:fillRect/>
          </a:stretch>
        </p:blipFill>
        <p:spPr>
          <a:xfrm>
            <a:off x="1673683" y="3681698"/>
            <a:ext cx="3475365" cy="2694145"/>
          </a:xfrm>
          <a:custGeom>
            <a:avLst/>
            <a:gdLst>
              <a:gd name="connsiteX0" fmla="*/ 448062 w 3467847"/>
              <a:gd name="connsiteY0" fmla="*/ 0 h 2688317"/>
              <a:gd name="connsiteX1" fmla="*/ 3019785 w 3467847"/>
              <a:gd name="connsiteY1" fmla="*/ 0 h 2688317"/>
              <a:gd name="connsiteX2" fmla="*/ 3467847 w 3467847"/>
              <a:gd name="connsiteY2" fmla="*/ 448062 h 2688317"/>
              <a:gd name="connsiteX3" fmla="*/ 3467847 w 3467847"/>
              <a:gd name="connsiteY3" fmla="*/ 2240255 h 2688317"/>
              <a:gd name="connsiteX4" fmla="*/ 3019785 w 3467847"/>
              <a:gd name="connsiteY4" fmla="*/ 2688317 h 2688317"/>
              <a:gd name="connsiteX5" fmla="*/ 448062 w 3467847"/>
              <a:gd name="connsiteY5" fmla="*/ 2688317 h 2688317"/>
              <a:gd name="connsiteX6" fmla="*/ 0 w 3467847"/>
              <a:gd name="connsiteY6" fmla="*/ 2240255 h 2688317"/>
              <a:gd name="connsiteX7" fmla="*/ 0 w 3467847"/>
              <a:gd name="connsiteY7" fmla="*/ 448062 h 2688317"/>
              <a:gd name="connsiteX8" fmla="*/ 448062 w 3467847"/>
              <a:gd name="connsiteY8" fmla="*/ 0 h 268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847" h="2688317">
                <a:moveTo>
                  <a:pt x="448062" y="0"/>
                </a:moveTo>
                <a:lnTo>
                  <a:pt x="3019785" y="0"/>
                </a:lnTo>
                <a:cubicBezTo>
                  <a:pt x="3267243" y="0"/>
                  <a:pt x="3467847" y="200604"/>
                  <a:pt x="3467847" y="448062"/>
                </a:cubicBezTo>
                <a:lnTo>
                  <a:pt x="3467847" y="2240255"/>
                </a:lnTo>
                <a:cubicBezTo>
                  <a:pt x="3467847" y="2487713"/>
                  <a:pt x="3267243" y="2688317"/>
                  <a:pt x="3019785" y="2688317"/>
                </a:cubicBezTo>
                <a:lnTo>
                  <a:pt x="448062" y="2688317"/>
                </a:lnTo>
                <a:cubicBezTo>
                  <a:pt x="200604" y="2688317"/>
                  <a:pt x="0" y="2487713"/>
                  <a:pt x="0" y="2240255"/>
                </a:cubicBezTo>
                <a:lnTo>
                  <a:pt x="0" y="448062"/>
                </a:lnTo>
                <a:cubicBezTo>
                  <a:pt x="0" y="200604"/>
                  <a:pt x="200604" y="0"/>
                  <a:pt x="448062" y="0"/>
                </a:cubicBezTo>
                <a:close/>
              </a:path>
            </a:pathLst>
          </a:custGeom>
          <a:ln w="28575">
            <a:solidFill>
              <a:srgbClr val="003366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21E1C67-A496-4664-BFBC-2953FC32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3" r="2838"/>
          <a:stretch>
            <a:fillRect/>
          </a:stretch>
        </p:blipFill>
        <p:spPr>
          <a:xfrm>
            <a:off x="6667131" y="3664490"/>
            <a:ext cx="3769513" cy="2689368"/>
          </a:xfrm>
          <a:custGeom>
            <a:avLst/>
            <a:gdLst>
              <a:gd name="connsiteX0" fmla="*/ 493560 w 4150659"/>
              <a:gd name="connsiteY0" fmla="*/ 0 h 2961298"/>
              <a:gd name="connsiteX1" fmla="*/ 3657099 w 4150659"/>
              <a:gd name="connsiteY1" fmla="*/ 0 h 2961298"/>
              <a:gd name="connsiteX2" fmla="*/ 4150659 w 4150659"/>
              <a:gd name="connsiteY2" fmla="*/ 493560 h 2961298"/>
              <a:gd name="connsiteX3" fmla="*/ 4150659 w 4150659"/>
              <a:gd name="connsiteY3" fmla="*/ 2467738 h 2961298"/>
              <a:gd name="connsiteX4" fmla="*/ 3657099 w 4150659"/>
              <a:gd name="connsiteY4" fmla="*/ 2961298 h 2961298"/>
              <a:gd name="connsiteX5" fmla="*/ 493560 w 4150659"/>
              <a:gd name="connsiteY5" fmla="*/ 2961298 h 2961298"/>
              <a:gd name="connsiteX6" fmla="*/ 0 w 4150659"/>
              <a:gd name="connsiteY6" fmla="*/ 2467738 h 2961298"/>
              <a:gd name="connsiteX7" fmla="*/ 0 w 4150659"/>
              <a:gd name="connsiteY7" fmla="*/ 493560 h 2961298"/>
              <a:gd name="connsiteX8" fmla="*/ 493560 w 4150659"/>
              <a:gd name="connsiteY8" fmla="*/ 0 h 296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0659" h="2961298">
                <a:moveTo>
                  <a:pt x="493560" y="0"/>
                </a:moveTo>
                <a:lnTo>
                  <a:pt x="3657099" y="0"/>
                </a:lnTo>
                <a:cubicBezTo>
                  <a:pt x="3929685" y="0"/>
                  <a:pt x="4150659" y="220974"/>
                  <a:pt x="4150659" y="493560"/>
                </a:cubicBezTo>
                <a:lnTo>
                  <a:pt x="4150659" y="2467738"/>
                </a:lnTo>
                <a:cubicBezTo>
                  <a:pt x="4150659" y="2740324"/>
                  <a:pt x="3929685" y="2961298"/>
                  <a:pt x="3657099" y="2961298"/>
                </a:cubicBezTo>
                <a:lnTo>
                  <a:pt x="493560" y="2961298"/>
                </a:lnTo>
                <a:cubicBezTo>
                  <a:pt x="220974" y="2961298"/>
                  <a:pt x="0" y="2740324"/>
                  <a:pt x="0" y="2467738"/>
                </a:cubicBezTo>
                <a:lnTo>
                  <a:pt x="0" y="493560"/>
                </a:lnTo>
                <a:cubicBezTo>
                  <a:pt x="0" y="220974"/>
                  <a:pt x="220974" y="0"/>
                  <a:pt x="493560" y="0"/>
                </a:cubicBezTo>
                <a:close/>
              </a:path>
            </a:pathLst>
          </a:custGeom>
          <a:ln w="28575">
            <a:solidFill>
              <a:srgbClr val="003366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B7BBA5B-2E41-42EC-B971-FE3D9A8DC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573"/>
          <a:stretch/>
        </p:blipFill>
        <p:spPr>
          <a:xfrm>
            <a:off x="9511228" y="-43543"/>
            <a:ext cx="2680772" cy="246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21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757</Words>
  <Application>Microsoft Office PowerPoint</Application>
  <PresentationFormat>Panorámica</PresentationFormat>
  <Paragraphs>118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Barlow Semi Condensed ExtraBold</vt:lpstr>
      <vt:lpstr>Calibri</vt:lpstr>
      <vt:lpstr>Calibri Light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Ignacio Calderon Gomez</dc:creator>
  <cp:lastModifiedBy>Ricardo Rodríguez González</cp:lastModifiedBy>
  <cp:revision>68</cp:revision>
  <dcterms:created xsi:type="dcterms:W3CDTF">2022-06-03T03:18:04Z</dcterms:created>
  <dcterms:modified xsi:type="dcterms:W3CDTF">2026-04-18T21:54:25Z</dcterms:modified>
</cp:coreProperties>
</file>